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Party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7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8703" y="764373"/>
            <a:ext cx="9267497" cy="129302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Dominant Party (single party)</a:t>
            </a:r>
          </a:p>
          <a:p>
            <a:r>
              <a:rPr lang="en-US" dirty="0" smtClean="0"/>
              <a:t>Multi-Party</a:t>
            </a:r>
          </a:p>
          <a:p>
            <a:r>
              <a:rPr lang="en-US" dirty="0" smtClean="0"/>
              <a:t>Corporatist</a:t>
            </a:r>
          </a:p>
          <a:p>
            <a:r>
              <a:rPr lang="en-US" dirty="0" smtClean="0"/>
              <a:t>Pluralist</a:t>
            </a:r>
          </a:p>
          <a:p>
            <a:r>
              <a:rPr lang="en-US" dirty="0" smtClean="0"/>
              <a:t>Coalitions</a:t>
            </a:r>
          </a:p>
          <a:p>
            <a:r>
              <a:rPr lang="en-US" dirty="0" smtClean="0"/>
              <a:t>Extent of formal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3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en-US" sz="3200" dirty="0"/>
              <a:t>only communist party may govern/control power in China</a:t>
            </a:r>
            <a:endParaRPr lang="en-US" sz="2800" dirty="0"/>
          </a:p>
          <a:p>
            <a:pPr lvl="3"/>
            <a:r>
              <a:rPr lang="en-US" sz="3200" dirty="0"/>
              <a:t>maintains value of centralism and order</a:t>
            </a:r>
            <a:endParaRPr lang="en-US" sz="2800" dirty="0"/>
          </a:p>
          <a:p>
            <a:pPr lvl="3"/>
            <a:r>
              <a:rPr lang="en-US" sz="3200" dirty="0"/>
              <a:t>allows other parties to exist to broaden “consultation”</a:t>
            </a:r>
            <a:endParaRPr lang="en-US" sz="2800" dirty="0"/>
          </a:p>
          <a:p>
            <a:pPr lvl="3"/>
            <a:r>
              <a:rPr lang="en-US" sz="3200" dirty="0"/>
              <a:t>corporatist interests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9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81352"/>
            <a:ext cx="10820400" cy="4337333"/>
          </a:xfrm>
        </p:spPr>
        <p:txBody>
          <a:bodyPr>
            <a:normAutofit/>
          </a:bodyPr>
          <a:lstStyle/>
          <a:p>
            <a:pPr lvl="3"/>
            <a:r>
              <a:rPr lang="en-US" sz="2400" dirty="0"/>
              <a:t>Rules ensure one party dominance</a:t>
            </a:r>
            <a:endParaRPr lang="en-US" sz="2000" dirty="0"/>
          </a:p>
          <a:p>
            <a:pPr lvl="4"/>
            <a:r>
              <a:rPr lang="en-US" sz="2400" dirty="0"/>
              <a:t>Party registration requirements</a:t>
            </a:r>
            <a:endParaRPr lang="en-US" sz="2000" dirty="0"/>
          </a:p>
          <a:p>
            <a:pPr lvl="4"/>
            <a:r>
              <a:rPr lang="en-US" sz="2400" dirty="0"/>
              <a:t>Only allowing legally registered parties to compete for office</a:t>
            </a:r>
            <a:endParaRPr lang="en-US" sz="2000" dirty="0"/>
          </a:p>
          <a:p>
            <a:pPr lvl="3"/>
            <a:r>
              <a:rPr lang="en-US" sz="2400" dirty="0"/>
              <a:t>Selective court decisions used to disqualify candidates</a:t>
            </a:r>
            <a:endParaRPr lang="en-US" sz="2000" dirty="0"/>
          </a:p>
          <a:p>
            <a:pPr lvl="3"/>
            <a:r>
              <a:rPr lang="en-US" sz="2400" dirty="0"/>
              <a:t>Limiting opposition parties’ ability to bring issues to attention of media</a:t>
            </a:r>
            <a:endParaRPr lang="en-US" sz="2000" dirty="0"/>
          </a:p>
          <a:p>
            <a:pPr lvl="3"/>
            <a:r>
              <a:rPr lang="en-US" sz="2400" dirty="0"/>
              <a:t>Increasing or changing threshold rules to limit party access to ballot (and Duma changes previously designed to eliminate alternative parties while increasing power of dominant party)</a:t>
            </a:r>
            <a:endParaRPr lang="en-US" sz="2000" dirty="0"/>
          </a:p>
          <a:p>
            <a:pPr lvl="3"/>
            <a:r>
              <a:rPr lang="en-US" sz="2400" dirty="0"/>
              <a:t>Eliminating gubernatorial elections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92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Mexico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9310"/>
            <a:ext cx="10820400" cy="4379375"/>
          </a:xfrm>
        </p:spPr>
        <p:txBody>
          <a:bodyPr/>
          <a:lstStyle/>
          <a:p>
            <a:pPr lvl="2"/>
            <a:r>
              <a:rPr lang="en-US" dirty="0"/>
              <a:t> </a:t>
            </a:r>
            <a:r>
              <a:rPr lang="en-US" sz="2800" dirty="0"/>
              <a:t>(transitioning to pluralist, multi-party)</a:t>
            </a:r>
            <a:endParaRPr lang="en-US" sz="2400" dirty="0"/>
          </a:p>
          <a:p>
            <a:pPr lvl="3"/>
            <a:r>
              <a:rPr lang="en-US" sz="2400" dirty="0"/>
              <a:t>Mexico has eliminated el </a:t>
            </a:r>
            <a:r>
              <a:rPr lang="en-US" sz="2400" dirty="0" err="1"/>
              <a:t>dedazo</a:t>
            </a:r>
            <a:r>
              <a:rPr lang="en-US" sz="2400" dirty="0"/>
              <a:t> (appointing successor candidate)</a:t>
            </a:r>
            <a:endParaRPr lang="en-US" sz="2000" dirty="0"/>
          </a:p>
          <a:p>
            <a:pPr lvl="3"/>
            <a:r>
              <a:rPr lang="en-US" sz="2400" dirty="0"/>
              <a:t>Privatizing  state owned corporations</a:t>
            </a:r>
            <a:endParaRPr lang="en-US" sz="2000" dirty="0"/>
          </a:p>
          <a:p>
            <a:pPr lvl="3"/>
            <a:r>
              <a:rPr lang="en-US" sz="2400" dirty="0"/>
              <a:t>Decrease in patronage</a:t>
            </a:r>
            <a:endParaRPr lang="en-US" sz="2000" dirty="0"/>
          </a:p>
          <a:p>
            <a:pPr lvl="3"/>
            <a:r>
              <a:rPr lang="en-US" sz="2400" dirty="0"/>
              <a:t>Decentralizing and reducing one-party power at subnational level</a:t>
            </a:r>
            <a:endParaRPr lang="en-US" sz="2000" dirty="0"/>
          </a:p>
          <a:p>
            <a:pPr lvl="3"/>
            <a:r>
              <a:rPr lang="en-US" sz="2400" dirty="0"/>
              <a:t>Establishing and strengthening the National Electoral Institute</a:t>
            </a:r>
            <a:endParaRPr lang="en-US" sz="2000" dirty="0"/>
          </a:p>
          <a:p>
            <a:pPr lvl="3"/>
            <a:r>
              <a:rPr lang="en-US" sz="2400" dirty="0"/>
              <a:t>PRI, now also PAN and PRD</a:t>
            </a:r>
            <a:endParaRPr lang="en-US" sz="2000" dirty="0"/>
          </a:p>
          <a:p>
            <a:pPr lvl="3"/>
            <a:r>
              <a:rPr lang="en-US" sz="2400" dirty="0"/>
              <a:t>Parties allowed to form coalitions to nominate candidates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23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Nigeria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en-US" sz="2800" dirty="0"/>
              <a:t>30 registered political parties</a:t>
            </a:r>
            <a:endParaRPr lang="en-US" sz="2400" dirty="0"/>
          </a:p>
          <a:p>
            <a:pPr lvl="4"/>
            <a:r>
              <a:rPr lang="en-US" sz="2800" dirty="0"/>
              <a:t>PDP (People’s Democratic Party)</a:t>
            </a:r>
            <a:endParaRPr lang="en-US" sz="2400" dirty="0"/>
          </a:p>
          <a:p>
            <a:pPr lvl="4"/>
            <a:r>
              <a:rPr lang="en-US" sz="2800" dirty="0"/>
              <a:t>APC (All Progressives Congress)</a:t>
            </a:r>
            <a:endParaRPr lang="en-US" sz="2400" dirty="0"/>
          </a:p>
          <a:p>
            <a:pPr lvl="4"/>
            <a:r>
              <a:rPr lang="en-US" sz="2800" dirty="0"/>
              <a:t>Third party</a:t>
            </a:r>
            <a:endParaRPr lang="en-US" sz="2400" dirty="0"/>
          </a:p>
          <a:p>
            <a:pPr lvl="3"/>
            <a:r>
              <a:rPr lang="en-US" sz="2800" dirty="0"/>
              <a:t>Coalitions of parties</a:t>
            </a:r>
            <a:endParaRPr lang="en-US" sz="2400" dirty="0"/>
          </a:p>
          <a:p>
            <a:pPr lvl="3"/>
            <a:r>
              <a:rPr lang="en-US" sz="2800" dirty="0"/>
              <a:t>Need at least 25% in </a:t>
            </a:r>
            <a:r>
              <a:rPr lang="en-US" sz="2800" smtClean="0"/>
              <a:t>2/3 of regions—federal </a:t>
            </a:r>
            <a:r>
              <a:rPr lang="en-US" sz="2800" dirty="0"/>
              <a:t>nature of system</a:t>
            </a:r>
            <a:endParaRPr lang="en-US" sz="2400" dirty="0"/>
          </a:p>
          <a:p>
            <a:pPr lvl="3"/>
            <a:r>
              <a:rPr lang="en-US" sz="2800" dirty="0"/>
              <a:t>Many parties with ethnic quotas affect representation in the legislature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23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en-US" sz="2400" dirty="0" smtClean="0"/>
              <a:t>Conservative</a:t>
            </a:r>
            <a:r>
              <a:rPr lang="en-US" sz="2000" dirty="0"/>
              <a:t> </a:t>
            </a:r>
            <a:r>
              <a:rPr lang="en-US" sz="2000" dirty="0" smtClean="0"/>
              <a:t>vs </a:t>
            </a:r>
            <a:r>
              <a:rPr lang="en-US" sz="2400" dirty="0" err="1" smtClean="0"/>
              <a:t>Labour</a:t>
            </a:r>
            <a:r>
              <a:rPr lang="en-US" sz="2400" dirty="0" smtClean="0"/>
              <a:t> (First Past Post—2 party dominant)</a:t>
            </a:r>
            <a:endParaRPr lang="en-US" sz="2000" dirty="0"/>
          </a:p>
          <a:p>
            <a:pPr lvl="3"/>
            <a:r>
              <a:rPr lang="en-US" sz="2400" dirty="0"/>
              <a:t>Rise of regional nationalist parties</a:t>
            </a:r>
            <a:endParaRPr lang="en-US" sz="2000" dirty="0"/>
          </a:p>
          <a:p>
            <a:pPr lvl="3"/>
            <a:r>
              <a:rPr lang="en-US" sz="2400" dirty="0"/>
              <a:t>Rise of Liberal Democrats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1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en-US" sz="3200" dirty="0"/>
              <a:t>Many parties</a:t>
            </a:r>
            <a:endParaRPr lang="en-US" sz="2800" dirty="0"/>
          </a:p>
          <a:p>
            <a:pPr lvl="3"/>
            <a:r>
              <a:rPr lang="en-US" sz="3200" dirty="0"/>
              <a:t>Limited linkage to population (not really articulating wide range of interests of people) </a:t>
            </a:r>
            <a:endParaRPr lang="en-US" sz="2800" dirty="0"/>
          </a:p>
          <a:p>
            <a:pPr lvl="3"/>
            <a:r>
              <a:rPr lang="en-US" sz="3200" dirty="0"/>
              <a:t>Lack of formal party structure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42089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36</TotalTime>
  <Words>254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Vapor Trail</vt:lpstr>
      <vt:lpstr>Party systems</vt:lpstr>
      <vt:lpstr>PowerPoint Presentation</vt:lpstr>
      <vt:lpstr>China</vt:lpstr>
      <vt:lpstr>Russia</vt:lpstr>
      <vt:lpstr>Mexico</vt:lpstr>
      <vt:lpstr>Nigeria</vt:lpstr>
      <vt:lpstr>UK</vt:lpstr>
      <vt:lpstr>Iran</vt:lpstr>
    </vt:vector>
  </TitlesOfParts>
  <Company>New Paltz Central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Seim, Kara</dc:creator>
  <cp:lastModifiedBy>Seim, Kara</cp:lastModifiedBy>
  <cp:revision>4</cp:revision>
  <dcterms:created xsi:type="dcterms:W3CDTF">2020-01-03T16:22:18Z</dcterms:created>
  <dcterms:modified xsi:type="dcterms:W3CDTF">2020-01-06T13:58:08Z</dcterms:modified>
</cp:coreProperties>
</file>